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6" r:id="rId3"/>
    <p:sldId id="261" r:id="rId4"/>
    <p:sldId id="262" r:id="rId5"/>
    <p:sldId id="265" r:id="rId6"/>
    <p:sldId id="267" r:id="rId7"/>
    <p:sldId id="634" r:id="rId8"/>
    <p:sldId id="3432" r:id="rId9"/>
    <p:sldId id="3433" r:id="rId10"/>
    <p:sldId id="3434" r:id="rId11"/>
    <p:sldId id="343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5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ED7AE1-F600-4B6D-8B88-A33ED8AC5E3D}" v="5" dt="2025-02-06T19:13:57.3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2" autoAdjust="0"/>
    <p:restoredTop sz="77000" autoAdjust="0"/>
  </p:normalViewPr>
  <p:slideViewPr>
    <p:cSldViewPr snapToGrid="0">
      <p:cViewPr varScale="1">
        <p:scale>
          <a:sx n="56" d="100"/>
          <a:sy n="56" d="100"/>
        </p:scale>
        <p:origin x="16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sey, Leah" userId="2a4ebe89-4550-4ecf-87f3-a206f4096da4" providerId="ADAL" clId="{F2FF9FEC-B99A-44B5-9167-9CF1C98D00B9}"/>
    <pc:docChg chg="modSld">
      <pc:chgData name="Ramsey, Leah" userId="2a4ebe89-4550-4ecf-87f3-a206f4096da4" providerId="ADAL" clId="{F2FF9FEC-B99A-44B5-9167-9CF1C98D00B9}" dt="2025-02-06T19:15:07.655" v="1" actId="20577"/>
      <pc:docMkLst>
        <pc:docMk/>
      </pc:docMkLst>
      <pc:sldChg chg="modNotesTx">
        <pc:chgData name="Ramsey, Leah" userId="2a4ebe89-4550-4ecf-87f3-a206f4096da4" providerId="ADAL" clId="{F2FF9FEC-B99A-44B5-9167-9CF1C98D00B9}" dt="2025-02-06T19:15:02.450" v="0" actId="20577"/>
        <pc:sldMkLst>
          <pc:docMk/>
          <pc:sldMk cId="328007181" sldId="262"/>
        </pc:sldMkLst>
      </pc:sldChg>
      <pc:sldChg chg="modNotesTx">
        <pc:chgData name="Ramsey, Leah" userId="2a4ebe89-4550-4ecf-87f3-a206f4096da4" providerId="ADAL" clId="{F2FF9FEC-B99A-44B5-9167-9CF1C98D00B9}" dt="2025-02-06T19:15:07.655" v="1" actId="20577"/>
        <pc:sldMkLst>
          <pc:docMk/>
          <pc:sldMk cId="1329936224" sldId="6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2181F-FEE4-0340-A05B-4150804D4ABE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0159F-8452-CF46-8484-C3021887B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7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DA281-208B-4114-BE89-CD65CF94B153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2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DA281-208B-4114-BE89-CD65CF94B153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98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DA281-208B-4114-BE89-CD65CF94B153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79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6963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0159F-8452-CF46-8484-C3021887BA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2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green waves">
            <a:extLst>
              <a:ext uri="{FF2B5EF4-FFF2-40B4-BE49-F238E27FC236}">
                <a16:creationId xmlns:a16="http://schemas.microsoft.com/office/drawing/2014/main" id="{0656B1E7-F409-91B1-74E6-F8553B521F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E24570-74FD-7F0D-6014-EA728DFB8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025" y="1457214"/>
            <a:ext cx="9770772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79BF5-8DDB-3960-6978-8086EA878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5961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815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5A4838-41C5-0654-637A-827314CD4C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23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EF207E-4841-1775-00B5-E4EFCBA223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D8D082-0F23-C7D7-FD91-D025AA012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68566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F6CDD-6444-96BA-7979-17256A2A3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95768"/>
            <a:ext cx="6172200" cy="47565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2ACAF-8DD3-33BD-4455-076C9D514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68766"/>
            <a:ext cx="3932237" cy="3571836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1373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43C2653-689E-CEA4-2DBF-E5B6E9E390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D8D082-0F23-C7D7-FD91-D025AA012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F6CDD-6444-96BA-7979-17256A2A3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2ACAF-8DD3-33BD-4455-076C9D5144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371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6461F52-8A24-01D9-1687-11986B49DA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E24570-74FD-7F0D-6014-EA728DFB8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025" y="1122363"/>
            <a:ext cx="9770772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79BF5-8DDB-3960-6978-8086EA878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263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282D4E7-3D23-309B-2786-E580FC90FC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F850D5-3B0D-9264-F009-FF2BFD4EE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376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89CEB-21A5-681E-63B9-238B3927F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51455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771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34A8AC0-FB5C-9913-C907-F00744F691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CBE773-C396-6354-9882-C16CF87FB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771"/>
            <a:ext cx="10515600" cy="112633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8A3D-E2D6-7C09-135F-09332F97B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219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D96983-7790-CBDF-C1DE-8B1EA279C7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18255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CBE773-C396-6354-9882-C16CF87FB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350"/>
            <a:ext cx="10515600" cy="112633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D8A3D-E2D6-7C09-135F-09332F97B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182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D4D0A8C-B434-DA49-2287-9395CAA3BE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25AE41-3FAD-978B-698F-E2144E4F1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216B2-DCF5-4386-95A4-B34EF75F9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023F8-9914-837A-12A1-965FFCB89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0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4556D4A-D486-921E-A78D-A570AE29A9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25AE41-3FAD-978B-698F-E2144E4F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63"/>
            <a:ext cx="10515600" cy="9855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216B2-DCF5-4386-95A4-B34EF75F9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8023F8-9914-837A-12A1-965FFCB89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76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green waves&#10;&#10;Description automatically generated">
            <a:extLst>
              <a:ext uri="{FF2B5EF4-FFF2-40B4-BE49-F238E27FC236}">
                <a16:creationId xmlns:a16="http://schemas.microsoft.com/office/drawing/2014/main" id="{C6301631-1518-D4CF-CA26-30414F3ED8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42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63B3AE-D429-EA94-8CA4-C83C824EE9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5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17F255-060D-9E94-0CB8-D861D94CB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E75D7-03D6-B21E-B6D0-9F9416FAE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369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1" r:id="rId3"/>
    <p:sldLayoutId id="2147483650" r:id="rId4"/>
    <p:sldLayoutId id="2147483662" r:id="rId5"/>
    <p:sldLayoutId id="2147483652" r:id="rId6"/>
    <p:sldLayoutId id="2147483660" r:id="rId7"/>
    <p:sldLayoutId id="2147483655" r:id="rId8"/>
    <p:sldLayoutId id="2147483664" r:id="rId9"/>
    <p:sldLayoutId id="2147483663" r:id="rId10"/>
    <p:sldLayoutId id="2147483665" r:id="rId11"/>
    <p:sldLayoutId id="214748365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 Medium" panose="020406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 Medium" panose="020406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 Medium" panose="020406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 Medium" panose="020406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 Medium" panose="020406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8278" y="1708878"/>
            <a:ext cx="9144000" cy="1080552"/>
          </a:xfrm>
        </p:spPr>
        <p:txBody>
          <a:bodyPr>
            <a:normAutofit/>
          </a:bodyPr>
          <a:lstStyle/>
          <a:p>
            <a:r>
              <a:rPr lang="en-US" dirty="0"/>
              <a:t>Peer Consultation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278" y="3429000"/>
            <a:ext cx="9144000" cy="21885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2/7/25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7F277-4DC0-4849-A331-D684A93BD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1" y="457200"/>
            <a:ext cx="4621839" cy="508000"/>
          </a:xfrm>
        </p:spPr>
        <p:txBody>
          <a:bodyPr>
            <a:normAutofit fontScale="90000"/>
          </a:bodyPr>
          <a:lstStyle/>
          <a:p>
            <a:r>
              <a:rPr lang="en-US">
                <a:latin typeface="Tw Cen MT" panose="020B0602020104020603" pitchFamily="34" charset="0"/>
              </a:rPr>
              <a:t>Consultants Discuss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FF7DE-EFB0-4755-9B9B-45F496F29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963" y="1774136"/>
            <a:ext cx="11176000" cy="4430393"/>
          </a:xfrm>
        </p:spPr>
        <p:txBody>
          <a:bodyPr>
            <a:normAutofit/>
          </a:bodyPr>
          <a:lstStyle/>
          <a:p>
            <a:r>
              <a:rPr lang="en-US" sz="3400">
                <a:latin typeface="Tw Cen MT" panose="020B0602020104020603" pitchFamily="34" charset="0"/>
              </a:rPr>
              <a:t>What did we hear?</a:t>
            </a:r>
          </a:p>
          <a:p>
            <a:r>
              <a:rPr lang="en-US" sz="3400">
                <a:latin typeface="Tw Cen MT" panose="020B0602020104020603" pitchFamily="34" charset="0"/>
              </a:rPr>
              <a:t>What didn’t we hear that might be relevant?</a:t>
            </a:r>
          </a:p>
          <a:p>
            <a:r>
              <a:rPr lang="en-US" sz="3400">
                <a:latin typeface="Tw Cen MT" panose="020B0602020104020603" pitchFamily="34" charset="0"/>
              </a:rPr>
              <a:t>What assumptions seem to be operating?</a:t>
            </a:r>
          </a:p>
          <a:p>
            <a:r>
              <a:rPr lang="en-US" sz="3400">
                <a:latin typeface="Tw Cen MT" panose="020B0602020104020603" pitchFamily="34" charset="0"/>
              </a:rPr>
              <a:t>What questions does the dilemma raise for us?</a:t>
            </a:r>
          </a:p>
          <a:p>
            <a:r>
              <a:rPr lang="en-US" sz="3400">
                <a:latin typeface="Tw Cen MT" panose="020B0602020104020603" pitchFamily="34" charset="0"/>
              </a:rPr>
              <a:t>What do we think about the dilemma?</a:t>
            </a:r>
          </a:p>
          <a:p>
            <a:r>
              <a:rPr lang="en-US" sz="3400">
                <a:latin typeface="Tw Cen MT" panose="020B0602020104020603" pitchFamily="34" charset="0"/>
              </a:rPr>
              <a:t>What might we do or try if faced with similar dilemma?</a:t>
            </a:r>
          </a:p>
        </p:txBody>
      </p:sp>
    </p:spTree>
    <p:extLst>
      <p:ext uri="{BB962C8B-B14F-4D97-AF65-F5344CB8AC3E}">
        <p14:creationId xmlns:p14="http://schemas.microsoft.com/office/powerpoint/2010/main" val="249017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966B9-AAF8-3E81-B330-87E91BAE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7350"/>
            <a:ext cx="10515600" cy="1126333"/>
          </a:xfrm>
        </p:spPr>
        <p:txBody>
          <a:bodyPr anchor="ctr">
            <a:normAutofit/>
          </a:bodyPr>
          <a:lstStyle/>
          <a:p>
            <a:r>
              <a:rPr lang="en-US" dirty="0"/>
              <a:t>Thank You!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259D590-95F8-EEF2-307C-5D608F96AD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0331" y="1825625"/>
            <a:ext cx="4351338" cy="4351338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647503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4A9A2-3504-1353-14DF-B746B9F677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Confidentiality</a:t>
            </a:r>
          </a:p>
        </p:txBody>
      </p:sp>
    </p:spTree>
    <p:extLst>
      <p:ext uri="{BB962C8B-B14F-4D97-AF65-F5344CB8AC3E}">
        <p14:creationId xmlns:p14="http://schemas.microsoft.com/office/powerpoint/2010/main" val="373812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A2838-20E2-4E6C-5DDE-3300E90EE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434" y="285800"/>
            <a:ext cx="11473132" cy="1723869"/>
          </a:xfrm>
        </p:spPr>
        <p:txBody>
          <a:bodyPr>
            <a:normAutofit fontScale="90000"/>
          </a:bodyPr>
          <a:lstStyle/>
          <a:p>
            <a:r>
              <a:rPr lang="en-US" dirty="0"/>
              <a:t>Defining the Dilemma:</a:t>
            </a:r>
            <a:br>
              <a:rPr lang="en-US" dirty="0"/>
            </a:br>
            <a:r>
              <a:rPr lang="en-US" dirty="0"/>
              <a:t>Seeing Chronic Absenteeism related Issues through a Different Lens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FBF03-6BEB-000C-CB07-5B80C6E8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00223"/>
            <a:ext cx="10515600" cy="27406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dirty="0"/>
              <a:t>Chronic absenteeism remains a persistent challenge, despite ongoing efforts to improve student engagement and success. While data may point to attendance patterns-the underlying factors-whether related to school culture, instructional practices, staff values and beliefs, or systematic barriers-are complex and interconnected. </a:t>
            </a:r>
          </a:p>
        </p:txBody>
      </p:sp>
    </p:spTree>
    <p:extLst>
      <p:ext uri="{BB962C8B-B14F-4D97-AF65-F5344CB8AC3E}">
        <p14:creationId xmlns:p14="http://schemas.microsoft.com/office/powerpoint/2010/main" val="86106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ED87D-6F48-DBC2-D3AA-354311C9B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6256"/>
            <a:ext cx="10515600" cy="39104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Consider your professional dilemma related to chronic absenteeism. </a:t>
            </a:r>
          </a:p>
        </p:txBody>
      </p:sp>
    </p:spTree>
    <p:extLst>
      <p:ext uri="{BB962C8B-B14F-4D97-AF65-F5344CB8AC3E}">
        <p14:creationId xmlns:p14="http://schemas.microsoft.com/office/powerpoint/2010/main" val="328007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CF1F-6FDF-06AC-2ADB-68A9615FAC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0614" y="1812476"/>
            <a:ext cx="9770772" cy="2387600"/>
          </a:xfrm>
        </p:spPr>
        <p:txBody>
          <a:bodyPr/>
          <a:lstStyle/>
          <a:p>
            <a:r>
              <a:rPr lang="en-US" dirty="0"/>
              <a:t>Give a </a:t>
            </a:r>
            <a:r>
              <a:rPr lang="en-US" dirty="0">
                <a:solidFill>
                  <a:srgbClr val="FFFF00"/>
                </a:solidFill>
              </a:rPr>
              <a:t>BRIEF</a:t>
            </a:r>
            <a:r>
              <a:rPr lang="en-US" dirty="0"/>
              <a:t> overview of your dilemma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60A84-EDDF-6603-E7ED-ED4C0C3B6E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8415"/>
            <a:ext cx="9144000" cy="1655762"/>
          </a:xfrm>
        </p:spPr>
        <p:txBody>
          <a:bodyPr/>
          <a:lstStyle/>
          <a:p>
            <a:r>
              <a:rPr lang="en-US" dirty="0"/>
              <a:t>30 seconds each</a:t>
            </a:r>
          </a:p>
        </p:txBody>
      </p:sp>
    </p:spTree>
    <p:extLst>
      <p:ext uri="{BB962C8B-B14F-4D97-AF65-F5344CB8AC3E}">
        <p14:creationId xmlns:p14="http://schemas.microsoft.com/office/powerpoint/2010/main" val="719217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33AAD-9830-0060-12AA-8F52B7C869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401" y="1519179"/>
            <a:ext cx="10823198" cy="2387600"/>
          </a:xfrm>
        </p:spPr>
        <p:txBody>
          <a:bodyPr/>
          <a:lstStyle/>
          <a:p>
            <a:r>
              <a:rPr lang="en-US" dirty="0"/>
              <a:t>Choose one dilemma to “unpack” as a group.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8F8B24-9406-0891-7D09-9C75BAEA4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19622"/>
            <a:ext cx="9144000" cy="2004283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How might we look at this challenge differently to uncover new perspectives and potential entry points for change?</a:t>
            </a:r>
          </a:p>
        </p:txBody>
      </p:sp>
    </p:spTree>
    <p:extLst>
      <p:ext uri="{BB962C8B-B14F-4D97-AF65-F5344CB8AC3E}">
        <p14:creationId xmlns:p14="http://schemas.microsoft.com/office/powerpoint/2010/main" val="315444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result for consultancy protocol">
            <a:extLst>
              <a:ext uri="{FF2B5EF4-FFF2-40B4-BE49-F238E27FC236}">
                <a16:creationId xmlns:a16="http://schemas.microsoft.com/office/drawing/2014/main" id="{22FF9AE7-015F-472C-A317-205B7083FA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47"/>
          <a:stretch/>
        </p:blipFill>
        <p:spPr bwMode="auto">
          <a:xfrm>
            <a:off x="879079" y="626026"/>
            <a:ext cx="11066755" cy="4997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3C392B-CA68-0DC3-50BC-030EB66567A2}"/>
              </a:ext>
            </a:extLst>
          </p:cNvPr>
          <p:cNvSpPr txBox="1"/>
          <p:nvPr/>
        </p:nvSpPr>
        <p:spPr>
          <a:xfrm>
            <a:off x="1281743" y="3545651"/>
            <a:ext cx="9628514" cy="1785297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3667" b="1"/>
              <a:t>Purpose:  To help one another think more expansively about a particular concrete dilemma.</a:t>
            </a:r>
          </a:p>
        </p:txBody>
      </p:sp>
    </p:spTree>
    <p:extLst>
      <p:ext uri="{BB962C8B-B14F-4D97-AF65-F5344CB8AC3E}">
        <p14:creationId xmlns:p14="http://schemas.microsoft.com/office/powerpoint/2010/main" val="132993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Image result for consultancy protocol">
            <a:extLst>
              <a:ext uri="{FF2B5EF4-FFF2-40B4-BE49-F238E27FC236}">
                <a16:creationId xmlns:a16="http://schemas.microsoft.com/office/drawing/2014/main" id="{6C42D864-CF40-4135-A779-792EAA3F6A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19800" y="335280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pPr defTabSz="914446">
              <a:defRPr/>
            </a:pPr>
            <a:endParaRPr lang="en-US" sz="9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5124" name="Picture 4" descr="Image result for consultancy protocol">
            <a:extLst>
              <a:ext uri="{FF2B5EF4-FFF2-40B4-BE49-F238E27FC236}">
                <a16:creationId xmlns:a16="http://schemas.microsoft.com/office/drawing/2014/main" id="{FE80192C-556D-4980-99CB-5FC434FC0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681" y="-101039"/>
            <a:ext cx="9210237" cy="6907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1821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654E2-31D1-47F2-A686-DCF9DE3A2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-345057"/>
            <a:ext cx="12365182" cy="720305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600" dirty="0">
                <a:latin typeface="Tw Cen MT" panose="020B0602020104020603" pitchFamily="34" charset="0"/>
              </a:rPr>
              <a:t>Why do you think this is the case?</a:t>
            </a:r>
          </a:p>
          <a:p>
            <a:r>
              <a:rPr lang="en-US" sz="2600" dirty="0">
                <a:latin typeface="Tw Cen MT" panose="020B0602020104020603" pitchFamily="34" charset="0"/>
              </a:rPr>
              <a:t>What would have to change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 do you feel is right?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What’s another way you might ___?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How is ___ different from ___?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 sort of an impact do you think ___?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How did you decide/determine/conclude ___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 is the connection between ___ and ___?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 if the opposite were true? Then what?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How might your assumptions about ___ have influenced how you are thinking about ___?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 is your fear?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What do you need to ask to better understand?</a:t>
            </a:r>
          </a:p>
          <a:p>
            <a:r>
              <a:rPr lang="en-US" sz="2600" dirty="0">
                <a:solidFill>
                  <a:schemeClr val="tx1"/>
                </a:solidFill>
                <a:latin typeface="Tw Cen MT" panose="020B0602020104020603" pitchFamily="34" charset="0"/>
              </a:rPr>
              <a:t>How do you feel when ___? What might this tell you about ___?</a:t>
            </a:r>
          </a:p>
          <a:p>
            <a:r>
              <a:rPr lang="en-US" dirty="0">
                <a:solidFill>
                  <a:schemeClr val="tx1"/>
                </a:solidFill>
                <a:latin typeface="Tw Cen MT" panose="020B0602020104020603" pitchFamily="34" charset="0"/>
              </a:rPr>
              <a:t>If you were ___, how would you see this </a:t>
            </a:r>
            <a:r>
              <a:rPr lang="en-US" dirty="0">
                <a:latin typeface="Tw Cen MT" panose="020B0602020104020603" pitchFamily="34" charset="0"/>
              </a:rPr>
              <a:t>situation?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53FAEC-6C17-3094-7EE2-B62C807B16B0}"/>
              </a:ext>
            </a:extLst>
          </p:cNvPr>
          <p:cNvSpPr txBox="1"/>
          <p:nvPr/>
        </p:nvSpPr>
        <p:spPr>
          <a:xfrm>
            <a:off x="7180466" y="289680"/>
            <a:ext cx="47002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46">
              <a:defRPr/>
            </a:pPr>
            <a:r>
              <a:rPr lang="en-US" sz="4000" b="1" dirty="0">
                <a:latin typeface="Calibri" panose="020F0502020204030204"/>
              </a:rPr>
              <a:t>Sample Clarifying Questions</a:t>
            </a:r>
          </a:p>
        </p:txBody>
      </p:sp>
    </p:spTree>
    <p:extLst>
      <p:ext uri="{BB962C8B-B14F-4D97-AF65-F5344CB8AC3E}">
        <p14:creationId xmlns:p14="http://schemas.microsoft.com/office/powerpoint/2010/main" val="200937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WCSD Swoosh Template" id="{E89510AB-36DF-C24B-A404-55A3E38750AF}" vid="{901456E9-4BA5-2446-BC90-446A85C204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259</TotalTime>
  <Words>313</Words>
  <Application>Microsoft Office PowerPoint</Application>
  <PresentationFormat>Widescreen</PresentationFormat>
  <Paragraphs>40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Amasis MT Pro Black</vt:lpstr>
      <vt:lpstr>Amasis MT Pro Medium</vt:lpstr>
      <vt:lpstr>Aptos</vt:lpstr>
      <vt:lpstr>Arial</vt:lpstr>
      <vt:lpstr>Calibri</vt:lpstr>
      <vt:lpstr>Tw Cen MT</vt:lpstr>
      <vt:lpstr>Office Theme</vt:lpstr>
      <vt:lpstr>Peer Consultation</vt:lpstr>
      <vt:lpstr>Confidentiality</vt:lpstr>
      <vt:lpstr>Defining the Dilemma: Seeing Chronic Absenteeism related Issues through a Different Lens</vt:lpstr>
      <vt:lpstr>Consider your professional dilemma related to chronic absenteeism. </vt:lpstr>
      <vt:lpstr>Give a BRIEF overview of your dilemma </vt:lpstr>
      <vt:lpstr>Choose one dilemma to “unpack” as a group.</vt:lpstr>
      <vt:lpstr>PowerPoint Presentation</vt:lpstr>
      <vt:lpstr>PowerPoint Presentation</vt:lpstr>
      <vt:lpstr>PowerPoint Presentation</vt:lpstr>
      <vt:lpstr>Consultants Discuss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Gillis, Melissa</dc:creator>
  <cp:lastModifiedBy>Ramsey, Leah</cp:lastModifiedBy>
  <cp:revision>19</cp:revision>
  <dcterms:created xsi:type="dcterms:W3CDTF">2024-07-24T21:28:17Z</dcterms:created>
  <dcterms:modified xsi:type="dcterms:W3CDTF">2025-02-06T19:15:15Z</dcterms:modified>
</cp:coreProperties>
</file>